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8" r:id="rId2"/>
    <p:sldId id="266" r:id="rId3"/>
    <p:sldId id="259" r:id="rId4"/>
    <p:sldId id="289" r:id="rId5"/>
    <p:sldId id="290" r:id="rId6"/>
    <p:sldId id="291" r:id="rId7"/>
    <p:sldId id="292" r:id="rId8"/>
    <p:sldId id="293" r:id="rId9"/>
    <p:sldId id="294" r:id="rId10"/>
    <p:sldId id="280" r:id="rId11"/>
    <p:sldId id="285" r:id="rId12"/>
    <p:sldId id="286" r:id="rId13"/>
    <p:sldId id="296" r:id="rId14"/>
    <p:sldId id="295" r:id="rId15"/>
    <p:sldId id="283" r:id="rId16"/>
    <p:sldId id="279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297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08" r:id="rId40"/>
    <p:sldId id="298" r:id="rId41"/>
    <p:sldId id="288" r:id="rId42"/>
    <p:sldId id="265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266"/>
            <p14:sldId id="259"/>
            <p14:sldId id="289"/>
            <p14:sldId id="290"/>
            <p14:sldId id="291"/>
            <p14:sldId id="292"/>
            <p14:sldId id="293"/>
            <p14:sldId id="294"/>
            <p14:sldId id="280"/>
            <p14:sldId id="285"/>
            <p14:sldId id="286"/>
            <p14:sldId id="296"/>
            <p14:sldId id="295"/>
            <p14:sldId id="283"/>
            <p14:sldId id="279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297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08"/>
            <p14:sldId id="298"/>
            <p14:sldId id="288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1"/>
    <p:restoredTop sz="63032"/>
  </p:normalViewPr>
  <p:slideViewPr>
    <p:cSldViewPr snapToGrid="0" snapToObjects="1">
      <p:cViewPr varScale="1">
        <p:scale>
          <a:sx n="61" d="100"/>
          <a:sy n="61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二叉树是递归定义的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076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8045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3877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2461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5590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9743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7970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1774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另一个例子：狗会叫，猫会叫，鸭子也会叫，那他们可以抽象成 一个动物对象，这个动物对象有叫这个动作，但至于具体如何叫，就不是抽象数据模型的职责了，而是具体数据类型的职责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1215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2805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7134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另一个例子：狗会叫，猫会叫，鸭子也会叫，那他们可以抽象成 一个动物对象，这个动物对象有叫这个动作，但至于具体如何叫，就不是抽象数据模型的职责了，而是具体数据类型的职责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7110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785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7795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4957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3694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1825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3103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922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节课 树和二叉树</a:t>
            </a: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C4D11263-438B-FC45-915A-7FA88EA8B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树的抽象数据类型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3FC24B-95BC-704B-9595-5BD356FCB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134" y="1540004"/>
            <a:ext cx="6351732" cy="531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83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树的顺序存储和链式存储。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576591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通过线性表，栈，队列的学习，我们都知道了每个结构都有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种存储方式，树也不例外。具体如何存储，我们将以二叉树作为例子讲解。</a:t>
            </a:r>
          </a:p>
        </p:txBody>
      </p:sp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D5BE735-56FF-224F-8A63-135CB6B3434F}"/>
              </a:ext>
            </a:extLst>
          </p:cNvPr>
          <p:cNvSpPr/>
          <p:nvPr/>
        </p:nvSpPr>
        <p:spPr>
          <a:xfrm>
            <a:off x="557970" y="1970690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二叉树有如下特征：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  1.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它可能是颗</a:t>
            </a:r>
            <a:r>
              <a:rPr lang="zh-CN" altLang="en-US" sz="28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空树</a:t>
            </a:r>
            <a:endParaRPr lang="en-US" altLang="zh-CN" sz="28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  2.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只有一个</a:t>
            </a:r>
            <a:r>
              <a:rPr lang="zh-CN" altLang="en-US" sz="28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根结点</a:t>
            </a:r>
            <a:endParaRPr lang="en-US" altLang="zh-CN" sz="28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  3.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任意一个结点，它的子树满足如下其中一个条件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     （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）没有左右子树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）只有左子树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）只有由子树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）既有左子树，又有右子树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3F8198-CC09-5A41-894B-0A45F007C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70" y="1756583"/>
            <a:ext cx="5468792" cy="393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4.1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特殊二叉树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斜树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BC2B78-3062-A347-A860-1F9E28359BA3}"/>
              </a:ext>
            </a:extLst>
          </p:cNvPr>
          <p:cNvSpPr txBox="1"/>
          <p:nvPr/>
        </p:nvSpPr>
        <p:spPr>
          <a:xfrm>
            <a:off x="1018309" y="2514601"/>
            <a:ext cx="44473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所有的结点都只有左子树 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CDA66F-825C-2D4E-BBD1-10BF86D7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265" y="3429000"/>
            <a:ext cx="3012363" cy="26776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7A9065-7422-E140-B794-E321AC916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371" y="3356557"/>
            <a:ext cx="2739735" cy="27832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B000C46-D8ED-8844-8AF9-71E72D656056}"/>
              </a:ext>
            </a:extLst>
          </p:cNvPr>
          <p:cNvSpPr txBox="1"/>
          <p:nvPr/>
        </p:nvSpPr>
        <p:spPr>
          <a:xfrm>
            <a:off x="7065817" y="2037547"/>
            <a:ext cx="42394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kumimoji="1" lang="en-US" altLang="zh-CN" sz="28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/>
            <a:r>
              <a:rPr kumimoji="1" lang="zh-CN" altLang="en-US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所有的结点都只有右子树</a:t>
            </a:r>
          </a:p>
        </p:txBody>
      </p:sp>
    </p:spTree>
    <p:extLst>
      <p:ext uri="{BB962C8B-B14F-4D97-AF65-F5344CB8AC3E}">
        <p14:creationId xmlns:p14="http://schemas.microsoft.com/office/powerpoint/2010/main" val="1630071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4.2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特殊二叉树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满二叉树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97B10F-2883-5E4C-B261-788ED8E2A88A}"/>
              </a:ext>
            </a:extLst>
          </p:cNvPr>
          <p:cNvSpPr txBox="1"/>
          <p:nvPr/>
        </p:nvSpPr>
        <p:spPr>
          <a:xfrm>
            <a:off x="1704108" y="2098963"/>
            <a:ext cx="6670963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所有的非叶子结点都有左子树和右子树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所有叶子结点都在同一层上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4841812E-9BFD-B043-97D1-3712297DE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56"/>
          <a:stretch>
            <a:fillRect/>
          </a:stretch>
        </p:blipFill>
        <p:spPr>
          <a:xfrm>
            <a:off x="3990108" y="3429000"/>
            <a:ext cx="4568417" cy="330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4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562510"/>
            <a:ext cx="906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4.3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特殊二叉树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完全二叉树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DB70C-FFBA-4344-9DFB-DE93B28A634D}"/>
              </a:ext>
            </a:extLst>
          </p:cNvPr>
          <p:cNvSpPr/>
          <p:nvPr/>
        </p:nvSpPr>
        <p:spPr>
          <a:xfrm>
            <a:off x="1380461" y="1931083"/>
            <a:ext cx="9431077" cy="1725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叶子结点分布在最后两层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任意结点，若它的右子树的最大深度是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则它的左子树的最大深度为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或者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L+1</a:t>
            </a: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FF4BB72D-D8C3-CE45-9B27-05F6FF1E5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16"/>
          <a:stretch>
            <a:fillRect/>
          </a:stretch>
        </p:blipFill>
        <p:spPr>
          <a:xfrm>
            <a:off x="4204861" y="3424789"/>
            <a:ext cx="4544284" cy="331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有想法的人">
            <a:extLst>
              <a:ext uri="{FF2B5EF4-FFF2-40B4-BE49-F238E27FC236}">
                <a16:creationId xmlns:a16="http://schemas.microsoft.com/office/drawing/2014/main" id="{D4C3E558-BD42-8746-B66E-4F0C4FA44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127" y="2410691"/>
            <a:ext cx="914400" cy="914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538EE8-253B-6246-A04C-8B104DEBD97C}"/>
              </a:ext>
            </a:extLst>
          </p:cNvPr>
          <p:cNvSpPr txBox="1"/>
          <p:nvPr/>
        </p:nvSpPr>
        <p:spPr>
          <a:xfrm>
            <a:off x="3054928" y="2305615"/>
            <a:ext cx="82919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请编写程序判断一颗二叉树是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是一棵左斜树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是一棵右斜树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满二叉树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完全二叉树</a:t>
            </a:r>
          </a:p>
        </p:txBody>
      </p:sp>
    </p:spTree>
    <p:extLst>
      <p:ext uri="{BB962C8B-B14F-4D97-AF65-F5344CB8AC3E}">
        <p14:creationId xmlns:p14="http://schemas.microsoft.com/office/powerpoint/2010/main" val="3338372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二叉树的属性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DB70C-FFBA-4344-9DFB-DE93B28A634D}"/>
              </a:ext>
            </a:extLst>
          </p:cNvPr>
          <p:cNvSpPr/>
          <p:nvPr/>
        </p:nvSpPr>
        <p:spPr>
          <a:xfrm>
            <a:off x="1380461" y="1931083"/>
            <a:ext cx="9431077" cy="390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在二叉树的第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层，最多有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2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i-1</a:t>
            </a:r>
            <a:r>
              <a:rPr lang="zh-CN" altLang="en-US" sz="2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个结点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例子：参照满二叉树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第一层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第二层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第三层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8FB1A6D3-5C43-7445-9499-DB38593B1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56"/>
          <a:stretch>
            <a:fillRect/>
          </a:stretch>
        </p:blipFill>
        <p:spPr>
          <a:xfrm>
            <a:off x="7045035" y="2830391"/>
            <a:ext cx="4568417" cy="330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2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二叉树的属性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DB70C-FFBA-4344-9DFB-DE93B28A634D}"/>
              </a:ext>
            </a:extLst>
          </p:cNvPr>
          <p:cNvSpPr/>
          <p:nvPr/>
        </p:nvSpPr>
        <p:spPr>
          <a:xfrm>
            <a:off x="1380461" y="1931083"/>
            <a:ext cx="9431077" cy="5013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的二叉树，最多有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2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个结点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例子：参照满二叉树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第一层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第二层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1+2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=3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第三层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1+2+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其实结果是等比数列的求和。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A2CA486A-336E-3E49-9209-FA90661FE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56"/>
          <a:stretch>
            <a:fillRect/>
          </a:stretch>
        </p:blipFill>
        <p:spPr>
          <a:xfrm>
            <a:off x="7045035" y="2830391"/>
            <a:ext cx="4568417" cy="330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63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二叉树的属性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DB70C-FFBA-4344-9DFB-DE93B28A634D}"/>
              </a:ext>
            </a:extLst>
          </p:cNvPr>
          <p:cNvSpPr/>
          <p:nvPr/>
        </p:nvSpPr>
        <p:spPr>
          <a:xfrm>
            <a:off x="1380461" y="1888133"/>
            <a:ext cx="9093575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对于一棵二叉树，叶子结点（度为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）数是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度为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的结点数是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 那么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en-US" altLang="zh-CN" sz="2400" baseline="-25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en-US" altLang="zh-CN" sz="2400" baseline="-25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+1</a:t>
            </a:r>
            <a:r>
              <a:rPr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总支数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2n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+n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其中下标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表示度为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的结点数。</a:t>
            </a:r>
            <a:endParaRPr lang="en-US" altLang="zh-CN" sz="2400" baseline="-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+n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+n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 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两个等式合并一下就得出了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+1</a:t>
            </a:r>
            <a:endParaRPr lang="en-US" altLang="zh-CN" sz="2400" baseline="-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902E6F-8BE5-984B-876D-68B6231D6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23" y="4319747"/>
            <a:ext cx="4889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96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118840" y="1317081"/>
            <a:ext cx="8538144" cy="7634050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树及相关概念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树的抽象结构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树的存储结构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二叉树定义和性质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二叉树的存储结构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顺序存储和链式存储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二叉树的遍历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树，二叉树，森林转换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赫夫曼树及其应用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855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二叉树的属性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DB70C-FFBA-4344-9DFB-DE93B28A634D}"/>
              </a:ext>
            </a:extLst>
          </p:cNvPr>
          <p:cNvSpPr/>
          <p:nvPr/>
        </p:nvSpPr>
        <p:spPr>
          <a:xfrm>
            <a:off x="1380461" y="1745673"/>
            <a:ext cx="10319703" cy="4601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个结点的完全二叉树的深度为   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Ceil(</a:t>
            </a:r>
            <a:r>
              <a:rPr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Log</a:t>
            </a:r>
            <a:r>
              <a:rPr lang="en-US" altLang="zh-CN" sz="2400" baseline="-25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)+1</a:t>
            </a:r>
            <a:r>
              <a:rPr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。其中</a:t>
            </a:r>
            <a:r>
              <a:rPr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Ceil(x)</a:t>
            </a:r>
            <a:r>
              <a:rPr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函数表示不大于</a:t>
            </a:r>
            <a:r>
              <a:rPr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的最大整数</a:t>
            </a:r>
            <a:endParaRPr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对于满二叉树，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n=2</a:t>
            </a:r>
            <a:r>
              <a:rPr lang="en-US" altLang="zh-CN" sz="2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 倒推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=log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(n+1),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比如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个结点的满二叉树，深度为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对于完全二叉树，它的叶子结点一定在最后两层，所以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结点数要大于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层的满二叉树，但要小于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层的满二叉树树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2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k-1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 2</a:t>
            </a:r>
            <a:r>
              <a:rPr lang="en-US" altLang="zh-CN" sz="2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2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≤n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≤2</a:t>
            </a:r>
            <a:r>
              <a:rPr lang="en-US" altLang="zh-CN" sz="2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sz="2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k-1≤log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n≤k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右箭头 1">
            <a:extLst>
              <a:ext uri="{FF2B5EF4-FFF2-40B4-BE49-F238E27FC236}">
                <a16:creationId xmlns:a16="http://schemas.microsoft.com/office/drawing/2014/main" id="{0F5174B0-0EFC-ED4E-9655-45557F9B1C11}"/>
              </a:ext>
            </a:extLst>
          </p:cNvPr>
          <p:cNvSpPr/>
          <p:nvPr/>
        </p:nvSpPr>
        <p:spPr>
          <a:xfrm>
            <a:off x="4428462" y="5278583"/>
            <a:ext cx="581891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A9E7D659-33E4-3C44-AB57-CA9E698986A9}"/>
              </a:ext>
            </a:extLst>
          </p:cNvPr>
          <p:cNvSpPr/>
          <p:nvPr/>
        </p:nvSpPr>
        <p:spPr>
          <a:xfrm>
            <a:off x="7550729" y="5278583"/>
            <a:ext cx="581891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0599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二叉树的属性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DB70C-FFBA-4344-9DFB-DE93B28A634D}"/>
              </a:ext>
            </a:extLst>
          </p:cNvPr>
          <p:cNvSpPr/>
          <p:nvPr/>
        </p:nvSpPr>
        <p:spPr>
          <a:xfrm>
            <a:off x="1380461" y="1745673"/>
            <a:ext cx="10319703" cy="390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个结点的完全二叉树，从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开始到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，按层从上往下，每层，从左到右编号结点，则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编号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的结点为根结点，若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则，它的父结点是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ceil(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/2)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若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＞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，则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无左结点 ，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为叶子结点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若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i+1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则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无右结点。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61316A-E4BD-4D4F-B569-829BE9C63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264" y="4445000"/>
            <a:ext cx="42799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08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二叉树的存储结构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DB70C-FFBA-4344-9DFB-DE93B28A634D}"/>
              </a:ext>
            </a:extLst>
          </p:cNvPr>
          <p:cNvSpPr/>
          <p:nvPr/>
        </p:nvSpPr>
        <p:spPr>
          <a:xfrm>
            <a:off x="1484370" y="2399808"/>
            <a:ext cx="10319703" cy="2427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通过线性表，栈，队列的学习，我们都知道了每个结构都有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种存储方式，额、二叉树也不例外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顺序存储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链式存储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987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5093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6.1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二叉树的顺序存储例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DB70C-FFBA-4344-9DFB-DE93B28A634D}"/>
              </a:ext>
            </a:extLst>
          </p:cNvPr>
          <p:cNvSpPr/>
          <p:nvPr/>
        </p:nvSpPr>
        <p:spPr>
          <a:xfrm>
            <a:off x="46367" y="3429000"/>
            <a:ext cx="2763968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用数组存储树结点 </a:t>
            </a:r>
            <a:endParaRPr lang="en-US" altLang="zh-CN" sz="2400" baseline="30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860A42A-A129-984D-A1D1-F0C2EDBE3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974" y="2425836"/>
            <a:ext cx="6799666" cy="280256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A725F6D-22B5-D643-946B-BA0630AE7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975" y="5626897"/>
            <a:ext cx="6799666" cy="10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74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47798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6.2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二叉树的顺序存储例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DB70C-FFBA-4344-9DFB-DE93B28A634D}"/>
              </a:ext>
            </a:extLst>
          </p:cNvPr>
          <p:cNvSpPr/>
          <p:nvPr/>
        </p:nvSpPr>
        <p:spPr>
          <a:xfrm>
            <a:off x="233403" y="2736503"/>
            <a:ext cx="2763968" cy="304698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当按层次顺序，中间有一些结点是没有，但为了维持 父子结构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2i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的关系，位置还是需要保留，这时候，用其他可辨别的数值填充即可 </a:t>
            </a:r>
            <a:endParaRPr lang="en-US" altLang="zh-CN" sz="2400" baseline="30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690DA8-2546-B442-B629-10A626E90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699" y="1695450"/>
            <a:ext cx="6829517" cy="468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48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70521" y="595423"/>
            <a:ext cx="9736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6.3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二叉树的顺序存储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极端情况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E80DD4F-5F81-3547-A265-D4F231D49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2413794"/>
            <a:ext cx="8026400" cy="3175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F8D9D54-B332-514F-B91A-0137A2D9392C}"/>
              </a:ext>
            </a:extLst>
          </p:cNvPr>
          <p:cNvSpPr txBox="1"/>
          <p:nvPr/>
        </p:nvSpPr>
        <p:spPr>
          <a:xfrm>
            <a:off x="4475018" y="6065690"/>
            <a:ext cx="324196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造成极大的空间浪费</a:t>
            </a:r>
          </a:p>
        </p:txBody>
      </p:sp>
    </p:spTree>
    <p:extLst>
      <p:ext uri="{BB962C8B-B14F-4D97-AF65-F5344CB8AC3E}">
        <p14:creationId xmlns:p14="http://schemas.microsoft.com/office/powerpoint/2010/main" val="3958351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789200" y="2921168"/>
            <a:ext cx="773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顺序存储 存在浪费空间的缺点，那如何解决呢？</a:t>
            </a:r>
          </a:p>
        </p:txBody>
      </p:sp>
      <p:pic>
        <p:nvPicPr>
          <p:cNvPr id="4" name="图形 3" descr="有想法的人">
            <a:extLst>
              <a:ext uri="{FF2B5EF4-FFF2-40B4-BE49-F238E27FC236}">
                <a16:creationId xmlns:a16="http://schemas.microsoft.com/office/drawing/2014/main" id="{26E2326B-841C-DD4A-A778-EEEF38B2C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8530" y="25299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23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70521" y="731668"/>
            <a:ext cx="925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6.4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二叉树的链式存储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AAE6F0-7BCC-D642-9ECC-2B62FDC67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8" y="2149512"/>
            <a:ext cx="6743700" cy="3365500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33BFDB3-9E41-E74A-820D-40AB7CECB6F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069"/>
          <a:stretch>
            <a:fillRect/>
          </a:stretch>
        </p:blipFill>
        <p:spPr>
          <a:xfrm>
            <a:off x="7750454" y="3007436"/>
            <a:ext cx="4429893" cy="19464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6FCF5BB-CD38-784B-B10E-0EE6766F2E2C}"/>
              </a:ext>
            </a:extLst>
          </p:cNvPr>
          <p:cNvSpPr txBox="1">
            <a:spLocks/>
          </p:cNvSpPr>
          <p:nvPr/>
        </p:nvSpPr>
        <p:spPr>
          <a:xfrm>
            <a:off x="7750454" y="2149512"/>
            <a:ext cx="2578109" cy="51522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树结点代码结构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30265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70521" y="644236"/>
            <a:ext cx="925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二叉树的遍历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C3CAD75-DF73-994D-A89A-0FCC9A3F8DE5}"/>
              </a:ext>
            </a:extLst>
          </p:cNvPr>
          <p:cNvSpPr txBox="1"/>
          <p:nvPr/>
        </p:nvSpPr>
        <p:spPr>
          <a:xfrm>
            <a:off x="1027175" y="2826328"/>
            <a:ext cx="10977788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首先强调重要性</a:t>
            </a:r>
            <a:endParaRPr kumimoji="1" lang="en-US" altLang="zh-CN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这是二叉树中最重要的一部分！！！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是未来任何数据结构考试和企业面试最常考察的部分！！！</a:t>
            </a:r>
          </a:p>
        </p:txBody>
      </p:sp>
    </p:spTree>
    <p:extLst>
      <p:ext uri="{BB962C8B-B14F-4D97-AF65-F5344CB8AC3E}">
        <p14:creationId xmlns:p14="http://schemas.microsoft.com/office/powerpoint/2010/main" val="3239584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70521" y="685800"/>
            <a:ext cx="925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二叉树的遍历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C3CAD75-DF73-994D-A89A-0FCC9A3F8DE5}"/>
              </a:ext>
            </a:extLst>
          </p:cNvPr>
          <p:cNvSpPr txBox="1"/>
          <p:nvPr/>
        </p:nvSpPr>
        <p:spPr>
          <a:xfrm>
            <a:off x="1475506" y="2369128"/>
            <a:ext cx="94765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遍历就是对整棵二叉树进行逐个结点访问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打印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对于一维数组，如果我们说对数组的遍历，就是一个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循环逐个打印出每个数组元素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对于一条单链表遍历，就是顺着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next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指针打印每个元素，直到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next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到尽头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(NULL)</a:t>
            </a:r>
          </a:p>
        </p:txBody>
      </p:sp>
    </p:spTree>
    <p:extLst>
      <p:ext uri="{BB962C8B-B14F-4D97-AF65-F5344CB8AC3E}">
        <p14:creationId xmlns:p14="http://schemas.microsoft.com/office/powerpoint/2010/main" val="654897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51877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FC4C1D-ECA4-5B4B-A241-92DFA4F89344}"/>
              </a:ext>
            </a:extLst>
          </p:cNvPr>
          <p:cNvSpPr txBox="1"/>
          <p:nvPr/>
        </p:nvSpPr>
        <p:spPr>
          <a:xfrm>
            <a:off x="540000" y="1800000"/>
            <a:ext cx="1070042" cy="5426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0C047A-A5B2-374F-BD04-7B639430470F}"/>
              </a:ext>
            </a:extLst>
          </p:cNvPr>
          <p:cNvSpPr txBox="1"/>
          <p:nvPr/>
        </p:nvSpPr>
        <p:spPr>
          <a:xfrm>
            <a:off x="1582660" y="2342675"/>
            <a:ext cx="100693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树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(Tree)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是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(n≥0)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个结点的有限集。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N=0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时称为空树。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在任意一棵非空树中： 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(1)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有且仅有一个特定的称为 根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(Root)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的节点；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(2)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当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n&gt;1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时，其余节点可分为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m(m&gt;0)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个互不相交的有限集合 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T1,T2,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…..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Tm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 其中每一个结合本身又是一棵树，并且称为根的子树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(Subtree)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35474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70521" y="677788"/>
            <a:ext cx="925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7.1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二叉树的遍历方式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642D99F-4D64-EB46-9A8E-97B285F8EC07}"/>
              </a:ext>
            </a:extLst>
          </p:cNvPr>
          <p:cNvSpPr>
            <a:spLocks noChangeAspect="1"/>
          </p:cNvSpPr>
          <p:nvPr/>
        </p:nvSpPr>
        <p:spPr>
          <a:xfrm>
            <a:off x="1290798" y="2434358"/>
            <a:ext cx="576000" cy="576000"/>
          </a:xfrm>
          <a:prstGeom prst="ellipse">
            <a:avLst/>
          </a:prstGeom>
          <a:noFill/>
          <a:ln w="28575">
            <a:solidFill>
              <a:srgbClr val="00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0000">
                    <a:lumMod val="65000"/>
                    <a:lumOff val="35000"/>
                  </a:srgbClr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n-ea"/>
                <a:sym typeface="+mn-lt"/>
              </a:rPr>
              <a:t>1</a:t>
            </a:r>
            <a:endParaRPr lang="zh-CN" altLang="en-US" sz="2800" dirty="0">
              <a:solidFill>
                <a:srgbClr val="000000">
                  <a:lumMod val="65000"/>
                  <a:lumOff val="35000"/>
                </a:srgbClr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5" name="文本框 14">
            <a:extLst>
              <a:ext uri="{FF2B5EF4-FFF2-40B4-BE49-F238E27FC236}">
                <a16:creationId xmlns:a16="http://schemas.microsoft.com/office/drawing/2014/main" id="{4AC41CFD-581F-E343-B0F9-E862071ADAC3}"/>
              </a:ext>
            </a:extLst>
          </p:cNvPr>
          <p:cNvSpPr txBox="1"/>
          <p:nvPr/>
        </p:nvSpPr>
        <p:spPr>
          <a:xfrm>
            <a:off x="1954797" y="2425583"/>
            <a:ext cx="385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 marL="514350" indent="-514350"/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先序遍历 </a:t>
            </a:r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 深度优先遍历）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B9111F3-628E-2249-9E7D-9338CC6E53D7}"/>
              </a:ext>
            </a:extLst>
          </p:cNvPr>
          <p:cNvSpPr>
            <a:spLocks noChangeAspect="1"/>
          </p:cNvSpPr>
          <p:nvPr/>
        </p:nvSpPr>
        <p:spPr>
          <a:xfrm>
            <a:off x="6566362" y="2434358"/>
            <a:ext cx="576000" cy="576000"/>
          </a:xfrm>
          <a:prstGeom prst="ellipse">
            <a:avLst/>
          </a:prstGeom>
          <a:noFill/>
          <a:ln w="28575">
            <a:solidFill>
              <a:srgbClr val="00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0000">
                    <a:lumMod val="65000"/>
                    <a:lumOff val="35000"/>
                  </a:srgbClr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n-ea"/>
                <a:sym typeface="+mn-lt"/>
              </a:rPr>
              <a:t>2</a:t>
            </a:r>
            <a:endParaRPr lang="zh-CN" altLang="en-US" sz="2800" dirty="0">
              <a:solidFill>
                <a:srgbClr val="000000">
                  <a:lumMod val="65000"/>
                  <a:lumOff val="35000"/>
                </a:srgbClr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7" name="文本框 20">
            <a:extLst>
              <a:ext uri="{FF2B5EF4-FFF2-40B4-BE49-F238E27FC236}">
                <a16:creationId xmlns:a16="http://schemas.microsoft.com/office/drawing/2014/main" id="{25CEB080-3EE3-D449-A64E-1C0F046F150F}"/>
              </a:ext>
            </a:extLst>
          </p:cNvPr>
          <p:cNvSpPr txBox="1"/>
          <p:nvPr/>
        </p:nvSpPr>
        <p:spPr>
          <a:xfrm>
            <a:off x="7315795" y="24875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lvl="4" indent="-514350"/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</a:rPr>
              <a:t>中序遍历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ea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FB843F1-FF20-FE4A-8597-00A2CAE5EC52}"/>
              </a:ext>
            </a:extLst>
          </p:cNvPr>
          <p:cNvSpPr>
            <a:spLocks noChangeAspect="1"/>
          </p:cNvSpPr>
          <p:nvPr/>
        </p:nvSpPr>
        <p:spPr>
          <a:xfrm>
            <a:off x="1290798" y="3689711"/>
            <a:ext cx="576000" cy="576000"/>
          </a:xfrm>
          <a:prstGeom prst="ellipse">
            <a:avLst/>
          </a:prstGeom>
          <a:noFill/>
          <a:ln w="28575">
            <a:solidFill>
              <a:srgbClr val="00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0000">
                    <a:lumMod val="65000"/>
                    <a:lumOff val="35000"/>
                  </a:srgbClr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n-ea"/>
                <a:sym typeface="+mn-lt"/>
              </a:rPr>
              <a:t>3</a:t>
            </a:r>
            <a:endParaRPr lang="zh-CN" altLang="en-US" sz="2800" dirty="0">
              <a:solidFill>
                <a:srgbClr val="000000">
                  <a:lumMod val="65000"/>
                  <a:lumOff val="35000"/>
                </a:srgbClr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9" name="文本框 24">
            <a:extLst>
              <a:ext uri="{FF2B5EF4-FFF2-40B4-BE49-F238E27FC236}">
                <a16:creationId xmlns:a16="http://schemas.microsoft.com/office/drawing/2014/main" id="{71041A75-73DD-994B-A58C-E4D7715A1890}"/>
              </a:ext>
            </a:extLst>
          </p:cNvPr>
          <p:cNvSpPr txBox="1"/>
          <p:nvPr/>
        </p:nvSpPr>
        <p:spPr>
          <a:xfrm>
            <a:off x="1954797" y="380404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lvl="4" indent="-514350"/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</a:rPr>
              <a:t>后序遍历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ea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3F41C0E-5665-6147-8432-3089AB2D15C2}"/>
              </a:ext>
            </a:extLst>
          </p:cNvPr>
          <p:cNvSpPr>
            <a:spLocks noChangeAspect="1"/>
          </p:cNvSpPr>
          <p:nvPr/>
        </p:nvSpPr>
        <p:spPr>
          <a:xfrm>
            <a:off x="6566362" y="3689711"/>
            <a:ext cx="576000" cy="576000"/>
          </a:xfrm>
          <a:prstGeom prst="ellipse">
            <a:avLst/>
          </a:prstGeom>
          <a:noFill/>
          <a:ln w="28575">
            <a:solidFill>
              <a:srgbClr val="00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0000">
                    <a:lumMod val="65000"/>
                    <a:lumOff val="35000"/>
                  </a:srgbClr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n-ea"/>
                <a:sym typeface="+mn-lt"/>
              </a:rPr>
              <a:t>4</a:t>
            </a:r>
            <a:endParaRPr lang="zh-CN" altLang="en-US" sz="2800" dirty="0">
              <a:solidFill>
                <a:srgbClr val="000000">
                  <a:lumMod val="65000"/>
                  <a:lumOff val="35000"/>
                </a:srgbClr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1" name="文本框 28">
            <a:extLst>
              <a:ext uri="{FF2B5EF4-FFF2-40B4-BE49-F238E27FC236}">
                <a16:creationId xmlns:a16="http://schemas.microsoft.com/office/drawing/2014/main" id="{EBFA103D-AECF-D449-96AE-5287934EBB3F}"/>
              </a:ext>
            </a:extLst>
          </p:cNvPr>
          <p:cNvSpPr txBox="1"/>
          <p:nvPr/>
        </p:nvSpPr>
        <p:spPr>
          <a:xfrm>
            <a:off x="7315795" y="3804046"/>
            <a:ext cx="3650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lvl="4" indent="-514350"/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</a:rPr>
              <a:t>层次遍历  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</a:rPr>
              <a:t>(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</a:rPr>
              <a:t>广度优先遍历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</a:rPr>
              <a:t>)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15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3.54167E-6 0.12917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5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33333E-6 -3.7037E-7 L 0.09037 -3.7037E-7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54167E-6 -2.96296E-6 L -3.54167E-6 0.12917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5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3.7037E-7 L 0.09037 -3.7037E-7 " pathEditMode="relative" rAng="0" ptsTypes="AA">
                                      <p:cBhvr>
                                        <p:cTn id="24" dur="1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54167E-6 -2.96296E-6 L -3.54167E-6 0.12917 " pathEditMode="relative" rAng="0" ptsTypes="AA">
                                      <p:cBhvr>
                                        <p:cTn id="29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5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33333E-6 -3.7037E-7 L 0.09037 -3.7037E-7 " pathEditMode="relative" rAng="0" ptsTypes="AA">
                                      <p:cBhvr>
                                        <p:cTn id="34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3.54167E-6 -2.96296E-6 L -3.54167E-6 0.12917 " pathEditMode="relative" rAng="0" ptsTypes="AA">
                                      <p:cBhvr>
                                        <p:cTn id="39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5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3.33333E-6 -3.7037E-7 L 0.09037 -3.7037E-7 " pathEditMode="relative" rAng="0" ptsTypes="AA">
                                      <p:cBhvr>
                                        <p:cTn id="44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70521" y="581890"/>
            <a:ext cx="925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7.2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先中后 概念</a:t>
            </a:r>
          </a:p>
        </p:txBody>
      </p:sp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A61F414D-D16D-5248-AC84-5D486597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64" y="1253331"/>
            <a:ext cx="5157141" cy="4351338"/>
          </a:xfrm>
          <a:prstGeom prst="rect">
            <a:avLst/>
          </a:prstGeom>
        </p:spPr>
      </p:pic>
      <p:sp>
        <p:nvSpPr>
          <p:cNvPr id="13" name="TextBox 15">
            <a:extLst>
              <a:ext uri="{FF2B5EF4-FFF2-40B4-BE49-F238E27FC236}">
                <a16:creationId xmlns:a16="http://schemas.microsoft.com/office/drawing/2014/main" id="{007E8B1B-45E4-5245-A408-E07F82D8D1F9}"/>
              </a:ext>
            </a:extLst>
          </p:cNvPr>
          <p:cNvSpPr txBox="1"/>
          <p:nvPr/>
        </p:nvSpPr>
        <p:spPr>
          <a:xfrm>
            <a:off x="2393270" y="5145252"/>
            <a:ext cx="7486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先序遍历： </a:t>
            </a:r>
            <a:r>
              <a:rPr lang="en-US" altLang="zh-CN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</a:p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中序遍历：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lang="en-US" altLang="zh-CN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</a:p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后序遍历：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lang="en-US" altLang="zh-CN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791670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70521" y="581890"/>
            <a:ext cx="925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7.3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先序遍历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0EDF7E63-CAA4-7041-8B37-43C178C58ACC}"/>
              </a:ext>
            </a:extLst>
          </p:cNvPr>
          <p:cNvSpPr txBox="1"/>
          <p:nvPr/>
        </p:nvSpPr>
        <p:spPr>
          <a:xfrm>
            <a:off x="5711809" y="5860611"/>
            <a:ext cx="2951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9999"/>
                </a:solidFill>
                <a:latin typeface="微软雅黑" pitchFamily="34" charset="-122"/>
                <a:ea typeface="微软雅黑" pitchFamily="34" charset="-122"/>
              </a:rPr>
              <a:t>遍历结果</a:t>
            </a:r>
            <a:endParaRPr lang="en-US" altLang="zh-CN" sz="2400" dirty="0">
              <a:solidFill>
                <a:srgbClr val="009999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>
                <a:solidFill>
                  <a:srgbClr val="009999"/>
                </a:solidFill>
                <a:latin typeface="微软雅黑" pitchFamily="34" charset="-122"/>
                <a:ea typeface="微软雅黑" pitchFamily="34" charset="-122"/>
              </a:rPr>
              <a:t>ABDGHCEIF</a:t>
            </a:r>
            <a:endParaRPr lang="en-US" sz="2400" dirty="0">
              <a:solidFill>
                <a:srgbClr val="0099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C08DFE7-2E15-A345-8CA2-13A0541F9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992" y="2369127"/>
            <a:ext cx="6421012" cy="2904109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F35EFFF-2821-3047-B715-026FDF29A6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1" y="2150140"/>
            <a:ext cx="5097738" cy="350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29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70521" y="581890"/>
            <a:ext cx="925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7.4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中序遍历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DD5475F7-6720-7849-A2FB-91CFBB478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6" y="1944357"/>
            <a:ext cx="5167420" cy="3684323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89767461-3E79-5B4F-8C1A-D2DD9EB27BB6}"/>
              </a:ext>
            </a:extLst>
          </p:cNvPr>
          <p:cNvSpPr txBox="1"/>
          <p:nvPr/>
        </p:nvSpPr>
        <p:spPr>
          <a:xfrm>
            <a:off x="5836976" y="5744652"/>
            <a:ext cx="3055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9999"/>
                </a:solidFill>
                <a:latin typeface="微软雅黑" pitchFamily="34" charset="-122"/>
                <a:ea typeface="微软雅黑" pitchFamily="34" charset="-122"/>
              </a:rPr>
              <a:t>遍历结果：</a:t>
            </a:r>
            <a:endParaRPr lang="en-US" altLang="zh-CN" sz="2400" dirty="0">
              <a:solidFill>
                <a:srgbClr val="009999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>
                <a:solidFill>
                  <a:srgbClr val="009999"/>
                </a:solidFill>
                <a:latin typeface="微软雅黑" pitchFamily="34" charset="-122"/>
                <a:ea typeface="微软雅黑" pitchFamily="34" charset="-122"/>
              </a:rPr>
              <a:t>GDHBAEICF</a:t>
            </a:r>
            <a:endParaRPr lang="en-US" altLang="en-US" sz="2400" dirty="0">
              <a:solidFill>
                <a:srgbClr val="0099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CD324AE-3277-6F4E-9C72-83676E4E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976" y="2414919"/>
            <a:ext cx="61849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9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70521" y="581890"/>
            <a:ext cx="925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7.5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后序遍历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E325B892-2515-E048-9ECB-053B1695A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41" y="2099000"/>
            <a:ext cx="4930648" cy="3572343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E33A12F8-1E80-ED43-8A8C-4E467FC6E8B9}"/>
              </a:ext>
            </a:extLst>
          </p:cNvPr>
          <p:cNvSpPr txBox="1"/>
          <p:nvPr/>
        </p:nvSpPr>
        <p:spPr>
          <a:xfrm>
            <a:off x="5787159" y="5860611"/>
            <a:ext cx="2908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9999"/>
                </a:solidFill>
                <a:latin typeface="微软雅黑" pitchFamily="34" charset="-122"/>
                <a:ea typeface="微软雅黑" pitchFamily="34" charset="-122"/>
              </a:rPr>
              <a:t>遍历结果：</a:t>
            </a:r>
            <a:endParaRPr lang="en-US" altLang="zh-CN" sz="2400" dirty="0">
              <a:solidFill>
                <a:srgbClr val="009999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>
                <a:solidFill>
                  <a:srgbClr val="009999"/>
                </a:solidFill>
                <a:latin typeface="微软雅黑" pitchFamily="34" charset="-122"/>
                <a:ea typeface="微软雅黑" pitchFamily="34" charset="-122"/>
              </a:rPr>
              <a:t>GHDBIEFCA</a:t>
            </a:r>
            <a:endParaRPr lang="en-US" altLang="en-US" sz="2400" dirty="0">
              <a:solidFill>
                <a:srgbClr val="0099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E4845D7-D657-4B45-A8E5-9F9ACE0ED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159" y="2446754"/>
            <a:ext cx="61468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60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70521" y="581890"/>
            <a:ext cx="925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7.6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层次遍历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910EC35-9316-BF4B-B05A-41F3383B8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23" y="2109053"/>
            <a:ext cx="4490148" cy="3201888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82454609-9D8E-3E48-A309-335542831CCA}"/>
              </a:ext>
            </a:extLst>
          </p:cNvPr>
          <p:cNvSpPr txBox="1"/>
          <p:nvPr/>
        </p:nvSpPr>
        <p:spPr>
          <a:xfrm>
            <a:off x="2528117" y="5860611"/>
            <a:ext cx="2817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9999"/>
                </a:solidFill>
                <a:latin typeface="微软雅黑" pitchFamily="34" charset="-122"/>
                <a:ea typeface="微软雅黑" pitchFamily="34" charset="-122"/>
              </a:rPr>
              <a:t>遍历顺序：</a:t>
            </a:r>
            <a:endParaRPr lang="en-US" altLang="zh-CN" sz="2400" dirty="0">
              <a:solidFill>
                <a:srgbClr val="009999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>
                <a:solidFill>
                  <a:srgbClr val="009999"/>
                </a:solidFill>
                <a:latin typeface="微软雅黑" pitchFamily="34" charset="-122"/>
                <a:ea typeface="微软雅黑" pitchFamily="34" charset="-122"/>
              </a:rPr>
              <a:t>ABCDEGHI</a:t>
            </a:r>
            <a:endParaRPr lang="en-US" altLang="en-US" sz="2400" dirty="0">
              <a:solidFill>
                <a:srgbClr val="0099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B04FF8C-AA93-1842-8FF2-EF9CF1D0D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080" y="1760948"/>
            <a:ext cx="5953510" cy="451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3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70521" y="581890"/>
            <a:ext cx="925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遍历总结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1D62EB5-917E-0B40-B094-1A6D8B58B33D}"/>
              </a:ext>
            </a:extLst>
          </p:cNvPr>
          <p:cNvSpPr txBox="1"/>
          <p:nvPr/>
        </p:nvSpPr>
        <p:spPr>
          <a:xfrm>
            <a:off x="1470521" y="5624623"/>
            <a:ext cx="9462976" cy="95410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提醒： 因为递归和栈有天生的关联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在栈那章已经讲过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，可以用栈去实现先序，中序，后序非递归的实现。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6726061-B69B-3644-9A7C-5EA5CBB70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045174"/>
              </p:ext>
            </p:extLst>
          </p:nvPr>
        </p:nvGraphicFramePr>
        <p:xfrm>
          <a:off x="1720108" y="1827115"/>
          <a:ext cx="908965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9886">
                  <a:extLst>
                    <a:ext uri="{9D8B030D-6E8A-4147-A177-3AD203B41FA5}">
                      <a16:colId xmlns:a16="http://schemas.microsoft.com/office/drawing/2014/main" val="899836928"/>
                    </a:ext>
                  </a:extLst>
                </a:gridCol>
                <a:gridCol w="3029886">
                  <a:extLst>
                    <a:ext uri="{9D8B030D-6E8A-4147-A177-3AD203B41FA5}">
                      <a16:colId xmlns:a16="http://schemas.microsoft.com/office/drawing/2014/main" val="2583812070"/>
                    </a:ext>
                  </a:extLst>
                </a:gridCol>
                <a:gridCol w="3029886">
                  <a:extLst>
                    <a:ext uri="{9D8B030D-6E8A-4147-A177-3AD203B41FA5}">
                      <a16:colId xmlns:a16="http://schemas.microsoft.com/office/drawing/2014/main" val="2025409095"/>
                    </a:ext>
                  </a:extLst>
                </a:gridCol>
              </a:tblGrid>
              <a:tr h="450479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递归方式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非递归方式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757858"/>
                  </a:ext>
                </a:extLst>
              </a:tr>
              <a:tr h="4504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先序遍历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例子举例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自己实现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150411"/>
                  </a:ext>
                </a:extLst>
              </a:tr>
              <a:tr h="8108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中序遍历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例子举例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自己实现</a:t>
                      </a:r>
                    </a:p>
                    <a:p>
                      <a:pPr algn="ctr"/>
                      <a:endParaRPr lang="zh-CN" altLang="en-US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260829"/>
                  </a:ext>
                </a:extLst>
              </a:tr>
              <a:tr h="8108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后序遍历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例子举例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自己实现</a:t>
                      </a:r>
                    </a:p>
                    <a:p>
                      <a:pPr algn="ctr"/>
                      <a:endParaRPr lang="zh-CN" altLang="en-US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211184"/>
                  </a:ext>
                </a:extLst>
              </a:tr>
              <a:tr h="8108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层次遍历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自己实现</a:t>
                      </a:r>
                      <a:r>
                        <a:rPr lang="en-US" altLang="zh-CN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</a:t>
                      </a:r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是否可行？</a:t>
                      </a:r>
                      <a:r>
                        <a:rPr lang="en-US" altLang="zh-CN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)</a:t>
                      </a:r>
                      <a:endParaRPr lang="zh-CN" altLang="en-US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例子举例</a:t>
                      </a:r>
                    </a:p>
                    <a:p>
                      <a:pPr algn="ctr"/>
                      <a:endParaRPr lang="zh-CN" altLang="en-US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9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1742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70521" y="581890"/>
            <a:ext cx="925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树，二叉树，森林转换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6724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70521" y="581890"/>
            <a:ext cx="925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赫夫曼树及其应用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478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28088" y="2921168"/>
            <a:ext cx="7735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这堂课我们学了撒？</a:t>
            </a:r>
          </a:p>
        </p:txBody>
      </p:sp>
    </p:spTree>
    <p:extLst>
      <p:ext uri="{BB962C8B-B14F-4D97-AF65-F5344CB8AC3E}">
        <p14:creationId xmlns:p14="http://schemas.microsoft.com/office/powerpoint/2010/main" val="2825313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976745" y="540327"/>
            <a:ext cx="10675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自然中的树到数据结构中的树的演变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B93CFB0-E253-8947-A8B2-5751EF03F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8" y="2115878"/>
            <a:ext cx="3270739" cy="2436367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C8086C1-28DF-144C-9E99-91FDA6D0E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23544" y="2115876"/>
            <a:ext cx="3391781" cy="2436368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E0C6A14A-66F5-5345-9EB5-DB6813EC9F87}"/>
              </a:ext>
            </a:extLst>
          </p:cNvPr>
          <p:cNvSpPr/>
          <p:nvPr/>
        </p:nvSpPr>
        <p:spPr>
          <a:xfrm>
            <a:off x="3533870" y="3051544"/>
            <a:ext cx="563526" cy="563526"/>
          </a:xfrm>
          <a:prstGeom prst="rightArrow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600517AC-15A2-9C45-81DA-086CE3B2DD0C}"/>
              </a:ext>
            </a:extLst>
          </p:cNvPr>
          <p:cNvSpPr/>
          <p:nvPr/>
        </p:nvSpPr>
        <p:spPr>
          <a:xfrm>
            <a:off x="7741948" y="3051544"/>
            <a:ext cx="563526" cy="563526"/>
          </a:xfrm>
          <a:prstGeom prst="rightArrow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380BA67C-D743-0743-A11F-F171622E6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525" y="2151846"/>
            <a:ext cx="3872475" cy="240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9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28088" y="2921168"/>
            <a:ext cx="7735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这堂课我们学了撒？</a:t>
            </a:r>
          </a:p>
        </p:txBody>
      </p:sp>
    </p:spTree>
    <p:extLst>
      <p:ext uri="{BB962C8B-B14F-4D97-AF65-F5344CB8AC3E}">
        <p14:creationId xmlns:p14="http://schemas.microsoft.com/office/powerpoint/2010/main" val="18346878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914400" y="581161"/>
            <a:ext cx="1036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A8FD9E-655D-F742-ACDB-18BF84BE05B3}"/>
              </a:ext>
            </a:extLst>
          </p:cNvPr>
          <p:cNvSpPr txBox="1"/>
          <p:nvPr/>
        </p:nvSpPr>
        <p:spPr>
          <a:xfrm>
            <a:off x="765810" y="2785730"/>
            <a:ext cx="9037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重点： 两种存储方式 以及它们对应的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crud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2917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1635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51877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数据结构中的树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F522190-B1AD-E24F-9333-324405067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034" y="3425137"/>
            <a:ext cx="4641934" cy="28773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065DF77-3956-FB45-8ADF-E82CBA1C2FD9}"/>
              </a:ext>
            </a:extLst>
          </p:cNvPr>
          <p:cNvSpPr txBox="1"/>
          <p:nvPr/>
        </p:nvSpPr>
        <p:spPr>
          <a:xfrm>
            <a:off x="1226127" y="1883676"/>
            <a:ext cx="4869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/>
              <a:t>空树</a:t>
            </a:r>
            <a:endParaRPr kumimoji="1" lang="en-US" altLang="zh-CN" sz="2400" dirty="0"/>
          </a:p>
          <a:p>
            <a:pPr marL="342900" indent="-342900">
              <a:buAutoNum type="arabicPeriod"/>
            </a:pPr>
            <a:r>
              <a:rPr kumimoji="1" lang="zh-CN" altLang="en-US" sz="2400" dirty="0"/>
              <a:t>只有根节点的树</a:t>
            </a:r>
            <a:endParaRPr kumimoji="1" lang="en-US" altLang="zh-CN" sz="2400" dirty="0"/>
          </a:p>
          <a:p>
            <a:pPr marL="342900" indent="-342900">
              <a:buAutoNum type="arabicPeriod"/>
            </a:pPr>
            <a:r>
              <a:rPr kumimoji="1" lang="zh-CN" altLang="en-US" sz="2400" dirty="0"/>
              <a:t>多节点的树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725B19-1C49-6645-9835-4014D50A9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032" y="3598899"/>
            <a:ext cx="4877616" cy="270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78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51877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哪些是树，哪些不是树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F82B9F-3CF0-EC46-82BB-B8C801756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2163041"/>
            <a:ext cx="11137900" cy="3238500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BE6A9162-0A84-094C-B0F8-F9D3945AF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097" y="5644183"/>
            <a:ext cx="914400" cy="914400"/>
          </a:xfrm>
          <a:prstGeom prst="rect">
            <a:avLst/>
          </a:prstGeom>
        </p:spPr>
      </p:pic>
      <p:pic>
        <p:nvPicPr>
          <p:cNvPr id="11" name="图形 10" descr="关闭">
            <a:extLst>
              <a:ext uri="{FF2B5EF4-FFF2-40B4-BE49-F238E27FC236}">
                <a16:creationId xmlns:a16="http://schemas.microsoft.com/office/drawing/2014/main" id="{9B881150-AB12-874D-812F-867418A3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2479" y="5644183"/>
            <a:ext cx="914400" cy="914400"/>
          </a:xfrm>
          <a:prstGeom prst="rect">
            <a:avLst/>
          </a:prstGeom>
        </p:spPr>
      </p:pic>
      <p:pic>
        <p:nvPicPr>
          <p:cNvPr id="12" name="图形 11" descr="关闭">
            <a:extLst>
              <a:ext uri="{FF2B5EF4-FFF2-40B4-BE49-F238E27FC236}">
                <a16:creationId xmlns:a16="http://schemas.microsoft.com/office/drawing/2014/main" id="{797B83DE-CC90-AD41-95E7-84E59F57D2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7976" y="5648923"/>
            <a:ext cx="914400" cy="914400"/>
          </a:xfrm>
          <a:prstGeom prst="rect">
            <a:avLst/>
          </a:prstGeom>
        </p:spPr>
      </p:pic>
      <p:pic>
        <p:nvPicPr>
          <p:cNvPr id="13" name="图形 12" descr="关闭">
            <a:extLst>
              <a:ext uri="{FF2B5EF4-FFF2-40B4-BE49-F238E27FC236}">
                <a16:creationId xmlns:a16="http://schemas.microsoft.com/office/drawing/2014/main" id="{DC099F1C-01BD-FA4B-9006-8064EB471D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51503" y="56489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9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树的概念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结点分类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8D7984-08BF-DC47-9FFF-09ECF2831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1" y="1786367"/>
            <a:ext cx="8083295" cy="457480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042C3B8-1900-C04A-8C47-78A9A78F9067}"/>
              </a:ext>
            </a:extLst>
          </p:cNvPr>
          <p:cNvSpPr txBox="1"/>
          <p:nvPr/>
        </p:nvSpPr>
        <p:spPr>
          <a:xfrm>
            <a:off x="9040091" y="2493818"/>
            <a:ext cx="2639291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度：此节点拥有子树的数量。</a:t>
            </a:r>
          </a:p>
        </p:txBody>
      </p:sp>
    </p:spTree>
    <p:extLst>
      <p:ext uri="{BB962C8B-B14F-4D97-AF65-F5344CB8AC3E}">
        <p14:creationId xmlns:p14="http://schemas.microsoft.com/office/powerpoint/2010/main" val="3267149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树的概念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结点间关系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042C3B8-1900-C04A-8C47-78A9A78F9067}"/>
              </a:ext>
            </a:extLst>
          </p:cNvPr>
          <p:cNvSpPr txBox="1"/>
          <p:nvPr/>
        </p:nvSpPr>
        <p:spPr>
          <a:xfrm>
            <a:off x="8818002" y="3307410"/>
            <a:ext cx="2639291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三种结点：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/>
                </a:solidFill>
              </a:rPr>
              <a:t>父结点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/>
                </a:solidFill>
              </a:rPr>
              <a:t>子结点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/>
                </a:solidFill>
              </a:rPr>
              <a:t>兄弟结点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45B7B4-1827-1B41-9497-D260D5905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352" y="2127827"/>
            <a:ext cx="5958000" cy="392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93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树的其他概念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042C3B8-1900-C04A-8C47-78A9A78F9067}"/>
              </a:ext>
            </a:extLst>
          </p:cNvPr>
          <p:cNvSpPr txBox="1"/>
          <p:nvPr/>
        </p:nvSpPr>
        <p:spPr>
          <a:xfrm>
            <a:off x="8818002" y="3307410"/>
            <a:ext cx="2639291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深度：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r>
              <a:rPr kumimoji="1" lang="zh-CN" altLang="en-US" sz="2400" dirty="0">
                <a:solidFill>
                  <a:schemeClr val="bg1"/>
                </a:solidFill>
              </a:rPr>
              <a:t>从根结点为第</a:t>
            </a:r>
            <a:r>
              <a:rPr kumimoji="1" lang="en-US" altLang="zh-CN" sz="2400" dirty="0">
                <a:solidFill>
                  <a:schemeClr val="bg1"/>
                </a:solidFill>
              </a:rPr>
              <a:t>1</a:t>
            </a:r>
            <a:r>
              <a:rPr kumimoji="1" lang="zh-CN" altLang="en-US" sz="2400" dirty="0">
                <a:solidFill>
                  <a:schemeClr val="bg1"/>
                </a:solidFill>
              </a:rPr>
              <a:t>层，依次往下。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2D3226-356B-AA48-A05C-768776F78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07" y="1844875"/>
            <a:ext cx="7245511" cy="422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0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3203</TotalTime>
  <Words>1578</Words>
  <Application>Microsoft Macintosh PowerPoint</Application>
  <PresentationFormat>宽屏</PresentationFormat>
  <Paragraphs>199</Paragraphs>
  <Slides>42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等线</vt:lpstr>
      <vt:lpstr>等线 Light</vt:lpstr>
      <vt:lpstr>微软雅黑</vt:lpstr>
      <vt:lpstr>微软雅黑</vt:lpstr>
      <vt:lpstr>Noto Sans S Chinese Medium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296</cp:revision>
  <dcterms:created xsi:type="dcterms:W3CDTF">2019-09-24T01:18:33Z</dcterms:created>
  <dcterms:modified xsi:type="dcterms:W3CDTF">2020-03-06T08:51:36Z</dcterms:modified>
</cp:coreProperties>
</file>